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95" r:id="rId3"/>
    <p:sldId id="273" r:id="rId4"/>
    <p:sldId id="266" r:id="rId5"/>
    <p:sldId id="264" r:id="rId6"/>
    <p:sldId id="265" r:id="rId7"/>
    <p:sldId id="257" r:id="rId8"/>
    <p:sldId id="288" r:id="rId9"/>
    <p:sldId id="296" r:id="rId10"/>
    <p:sldId id="279" r:id="rId11"/>
    <p:sldId id="287" r:id="rId12"/>
    <p:sldId id="259" r:id="rId13"/>
    <p:sldId id="268" r:id="rId14"/>
    <p:sldId id="275" r:id="rId15"/>
    <p:sldId id="281" r:id="rId16"/>
    <p:sldId id="267" r:id="rId17"/>
    <p:sldId id="258" r:id="rId18"/>
    <p:sldId id="278" r:id="rId19"/>
    <p:sldId id="280" r:id="rId20"/>
    <p:sldId id="260" r:id="rId21"/>
    <p:sldId id="269" r:id="rId22"/>
    <p:sldId id="285" r:id="rId23"/>
    <p:sldId id="284" r:id="rId24"/>
    <p:sldId id="297" r:id="rId25"/>
    <p:sldId id="289" r:id="rId26"/>
    <p:sldId id="290" r:id="rId27"/>
    <p:sldId id="291" r:id="rId28"/>
    <p:sldId id="277" r:id="rId29"/>
    <p:sldId id="271" r:id="rId30"/>
    <p:sldId id="262" r:id="rId31"/>
    <p:sldId id="276" r:id="rId32"/>
    <p:sldId id="282" r:id="rId33"/>
    <p:sldId id="270" r:id="rId34"/>
    <p:sldId id="261" r:id="rId35"/>
    <p:sldId id="274" r:id="rId36"/>
    <p:sldId id="286" r:id="rId37"/>
    <p:sldId id="294" r:id="rId38"/>
    <p:sldId id="293" r:id="rId39"/>
    <p:sldId id="29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9"/>
    <p:restoredTop sz="95055"/>
  </p:normalViewPr>
  <p:slideViewPr>
    <p:cSldViewPr snapToGrid="0" snapToObjects="1">
      <p:cViewPr varScale="1">
        <p:scale>
          <a:sx n="119" d="100"/>
          <a:sy n="119" d="100"/>
        </p:scale>
        <p:origin x="208" y="2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4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5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524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5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478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66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4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6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2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0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9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5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9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24394-027C-8D49-8E44-BCFA656E6A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de-DE" dirty="0"/>
              <a:t> Eine Reise durch Südamerikas </a:t>
            </a:r>
            <a:r>
              <a:rPr lang="de-DE" dirty="0" err="1"/>
              <a:t>Weinwelt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BF5F6D-5AF2-4F4D-B34B-ECDDF8B3BA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 algn="ctr"/>
            <a:r>
              <a:rPr lang="de-DE" dirty="0"/>
              <a:t>14 x (!) Chile, Argentinien &amp; Co</a:t>
            </a:r>
          </a:p>
        </p:txBody>
      </p:sp>
    </p:spTree>
    <p:extLst>
      <p:ext uri="{BB962C8B-B14F-4D97-AF65-F5344CB8AC3E}">
        <p14:creationId xmlns:p14="http://schemas.microsoft.com/office/powerpoint/2010/main" val="100845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D4842-4FFF-FA4C-892F-5D5D5B7C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Michelini</a:t>
            </a:r>
            <a:r>
              <a:rPr lang="de-DE" dirty="0"/>
              <a:t> i </a:t>
            </a:r>
            <a:r>
              <a:rPr lang="de-DE" dirty="0" err="1"/>
              <a:t>Mufatto</a:t>
            </a:r>
            <a:r>
              <a:rPr lang="de-DE" dirty="0"/>
              <a:t> - </a:t>
            </a:r>
            <a:r>
              <a:rPr lang="de-DE" dirty="0" err="1"/>
              <a:t>Companía</a:t>
            </a:r>
            <a:r>
              <a:rPr lang="de-DE" dirty="0"/>
              <a:t> </a:t>
            </a:r>
            <a:r>
              <a:rPr lang="de-DE" dirty="0" err="1"/>
              <a:t>Uruguaya</a:t>
            </a:r>
            <a:r>
              <a:rPr lang="de-DE" dirty="0"/>
              <a:t> de </a:t>
            </a:r>
            <a:r>
              <a:rPr lang="de-DE" dirty="0" err="1"/>
              <a:t>Vinos</a:t>
            </a:r>
            <a:r>
              <a:rPr lang="de-DE" dirty="0"/>
              <a:t> de Mar Maldonado </a:t>
            </a:r>
            <a:r>
              <a:rPr lang="de-DE" dirty="0" err="1"/>
              <a:t>Albarino</a:t>
            </a:r>
            <a:r>
              <a:rPr lang="de-DE" dirty="0"/>
              <a:t> 2021 - URU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363146-E874-BD4B-9122-73752FEE9E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Maldonado</a:t>
            </a:r>
          </a:p>
          <a:p>
            <a:r>
              <a:rPr lang="de-DE" dirty="0"/>
              <a:t>100 % </a:t>
            </a:r>
            <a:r>
              <a:rPr lang="de-DE" dirty="0" err="1"/>
              <a:t>Albarino</a:t>
            </a:r>
            <a:endParaRPr lang="de-DE" dirty="0"/>
          </a:p>
          <a:p>
            <a:r>
              <a:rPr lang="de-DE" dirty="0"/>
              <a:t>Aus 2 Lagen (Meer und Berg)</a:t>
            </a:r>
          </a:p>
          <a:p>
            <a:r>
              <a:rPr lang="de-DE" dirty="0"/>
              <a:t>12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Ganztraubenpressung, wilde Hefen - </a:t>
            </a:r>
            <a:r>
              <a:rPr lang="de-DE" dirty="0" err="1"/>
              <a:t>bio</a:t>
            </a:r>
            <a:endParaRPr lang="de-DE" dirty="0"/>
          </a:p>
          <a:p>
            <a:r>
              <a:rPr lang="de-DE" dirty="0"/>
              <a:t>gebr. Holzfuder u. Zement</a:t>
            </a:r>
          </a:p>
          <a:p>
            <a:r>
              <a:rPr lang="de-DE" dirty="0"/>
              <a:t>N: Feuerstein, Pfirsich, Aprikosen, weiße Obstblüten</a:t>
            </a:r>
          </a:p>
          <a:p>
            <a:r>
              <a:rPr lang="de-DE" dirty="0"/>
              <a:t>G: frisch, mineralisch - </a:t>
            </a:r>
            <a:r>
              <a:rPr lang="de-DE" dirty="0" err="1"/>
              <a:t>Zitrus</a:t>
            </a:r>
            <a:r>
              <a:rPr lang="de-DE" dirty="0"/>
              <a:t>, Nektarine, grüne Äpfel, zartes Muskat, salzig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8141287-B087-3B42-A518-0EDECBE5D6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3926" y="2125663"/>
            <a:ext cx="108813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3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964F0-0F16-4E4A-A065-8DD395FD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Familia </a:t>
            </a:r>
            <a:r>
              <a:rPr lang="de-DE" dirty="0" err="1"/>
              <a:t>Zuccardi</a:t>
            </a:r>
            <a:r>
              <a:rPr lang="de-DE" dirty="0"/>
              <a:t> - Serie A </a:t>
            </a:r>
            <a:r>
              <a:rPr lang="de-DE" dirty="0" err="1"/>
              <a:t>Torrontes</a:t>
            </a:r>
            <a:r>
              <a:rPr lang="de-DE" dirty="0"/>
              <a:t> 2023  -  ARG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679D44-B965-6445-8ED1-92168C6863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Salta</a:t>
            </a:r>
          </a:p>
          <a:p>
            <a:r>
              <a:rPr lang="de-DE" dirty="0"/>
              <a:t>100% </a:t>
            </a:r>
            <a:r>
              <a:rPr lang="de-DE" dirty="0" err="1"/>
              <a:t>Torrontes</a:t>
            </a:r>
            <a:r>
              <a:rPr lang="de-DE" dirty="0"/>
              <a:t> </a:t>
            </a:r>
            <a:r>
              <a:rPr lang="de-DE" dirty="0" err="1"/>
              <a:t>Riojano</a:t>
            </a:r>
            <a:endParaRPr lang="de-DE" dirty="0"/>
          </a:p>
          <a:p>
            <a:r>
              <a:rPr lang="de-DE" dirty="0"/>
              <a:t>6 M auf Hefe</a:t>
            </a:r>
          </a:p>
          <a:p>
            <a:r>
              <a:rPr lang="de-DE" dirty="0"/>
              <a:t>14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Über 1800 m</a:t>
            </a:r>
          </a:p>
          <a:p>
            <a:r>
              <a:rPr lang="de-DE" dirty="0"/>
              <a:t>Intensiv aromatisch, weiße Früchte, Zitrusfrüchte, Orangenschalen, </a:t>
            </a:r>
            <a:r>
              <a:rPr lang="de-DE" dirty="0" err="1"/>
              <a:t>Lychee</a:t>
            </a:r>
            <a:r>
              <a:rPr lang="de-DE" dirty="0"/>
              <a:t>,  Oregano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B627700-F238-454C-A9E4-A058448214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2125663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3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6B906D-3D84-DD49-B652-66271BAF8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08" y="1238490"/>
            <a:ext cx="7133172" cy="50407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922F04-7B19-D848-A2F2-B14C9EB0D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171" y="208344"/>
            <a:ext cx="3809983" cy="64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47E9F-42E3-0842-B523-71470DE7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ARGENTINIEN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8F1685-285C-1144-9B38-1ED1E3289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7 Weinregionen </a:t>
            </a:r>
          </a:p>
          <a:p>
            <a:r>
              <a:rPr lang="de-DE" dirty="0"/>
              <a:t>Mendoza, Patagonien (Cool </a:t>
            </a:r>
            <a:r>
              <a:rPr lang="de-DE" dirty="0" err="1"/>
              <a:t>Climate</a:t>
            </a:r>
            <a:r>
              <a:rPr lang="de-DE" dirty="0"/>
              <a:t>)</a:t>
            </a:r>
          </a:p>
          <a:p>
            <a:r>
              <a:rPr lang="de-DE" dirty="0"/>
              <a:t>220.000 ha</a:t>
            </a:r>
          </a:p>
          <a:p>
            <a:r>
              <a:rPr lang="de-DE" dirty="0"/>
              <a:t>19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20% Export</a:t>
            </a:r>
          </a:p>
          <a:p>
            <a:r>
              <a:rPr lang="de-DE" dirty="0" err="1"/>
              <a:t>Malbec</a:t>
            </a:r>
            <a:r>
              <a:rPr lang="de-DE" dirty="0"/>
              <a:t>, CS, CH mit intern. Format</a:t>
            </a:r>
          </a:p>
          <a:p>
            <a:r>
              <a:rPr lang="de-DE" dirty="0" err="1"/>
              <a:t>Torrontes</a:t>
            </a:r>
            <a:r>
              <a:rPr lang="de-DE" dirty="0"/>
              <a:t>, </a:t>
            </a:r>
            <a:r>
              <a:rPr lang="de-DE" dirty="0" err="1"/>
              <a:t>Bonarda</a:t>
            </a:r>
            <a:endParaRPr lang="de-DE" dirty="0"/>
          </a:p>
          <a:p>
            <a:r>
              <a:rPr lang="de-DE" dirty="0"/>
              <a:t>Concha </a:t>
            </a:r>
            <a:r>
              <a:rPr lang="de-DE" dirty="0" err="1"/>
              <a:t>y</a:t>
            </a:r>
            <a:r>
              <a:rPr lang="de-DE" dirty="0"/>
              <a:t> </a:t>
            </a:r>
            <a:r>
              <a:rPr lang="de-DE" dirty="0" err="1"/>
              <a:t>Toro</a:t>
            </a:r>
            <a:r>
              <a:rPr lang="de-DE" dirty="0"/>
              <a:t>, </a:t>
            </a:r>
            <a:r>
              <a:rPr lang="de-DE" dirty="0" err="1"/>
              <a:t>Flichmann</a:t>
            </a:r>
            <a:r>
              <a:rPr lang="de-DE" dirty="0"/>
              <a:t>, Norton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580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8014B-2810-634E-8DC6-B16AF151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47260"/>
            <a:ext cx="8911687" cy="1280890"/>
          </a:xfrm>
        </p:spPr>
        <p:txBody>
          <a:bodyPr/>
          <a:lstStyle/>
          <a:p>
            <a:r>
              <a:rPr lang="de-DE" dirty="0"/>
              <a:t>Garage </a:t>
            </a:r>
            <a:r>
              <a:rPr lang="de-DE" dirty="0" err="1"/>
              <a:t>Wine</a:t>
            </a:r>
            <a:r>
              <a:rPr lang="de-DE" dirty="0"/>
              <a:t> - Revival 2021 - CHI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E1381D-1A12-D54F-930F-2505302D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5049374" cy="3777622"/>
          </a:xfrm>
        </p:spPr>
        <p:txBody>
          <a:bodyPr/>
          <a:lstStyle/>
          <a:p>
            <a:r>
              <a:rPr lang="de-DE" dirty="0"/>
              <a:t>Maule, Central Valley</a:t>
            </a:r>
          </a:p>
          <a:p>
            <a:r>
              <a:rPr lang="de-DE" dirty="0"/>
              <a:t>Pais (Mission), verm. Variation </a:t>
            </a:r>
            <a:r>
              <a:rPr lang="de-DE" dirty="0" err="1"/>
              <a:t>Tempranillo</a:t>
            </a:r>
            <a:endParaRPr lang="de-DE" dirty="0"/>
          </a:p>
          <a:p>
            <a:r>
              <a:rPr lang="de-DE" dirty="0"/>
              <a:t>13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12 M in neutralen, alten Fässern</a:t>
            </a:r>
          </a:p>
          <a:p>
            <a:r>
              <a:rPr lang="de-DE" dirty="0"/>
              <a:t>Sozialprojekt - Natur Pur</a:t>
            </a:r>
          </a:p>
          <a:p>
            <a:r>
              <a:rPr lang="de-DE" dirty="0"/>
              <a:t>Sauerkirsche, Granatapfel, Tee, feuchte Erde, Muskatnuss, robuste T.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2F1FD0-8EDD-3D4F-8055-B5CEB666B6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0148" y="2125663"/>
            <a:ext cx="109569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48B8C-24AD-3442-98AD-4715A102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Altos Las </a:t>
            </a:r>
            <a:r>
              <a:rPr lang="de-DE" dirty="0" err="1"/>
              <a:t>Hormigas</a:t>
            </a:r>
            <a:r>
              <a:rPr lang="de-DE" dirty="0"/>
              <a:t> - Colonia Las </a:t>
            </a:r>
            <a:r>
              <a:rPr lang="de-DE" dirty="0" err="1"/>
              <a:t>Liebres</a:t>
            </a:r>
            <a:r>
              <a:rPr lang="de-DE" dirty="0"/>
              <a:t> </a:t>
            </a:r>
            <a:r>
              <a:rPr lang="de-DE" dirty="0" err="1"/>
              <a:t>Bonarda</a:t>
            </a:r>
            <a:r>
              <a:rPr lang="de-DE" dirty="0"/>
              <a:t> </a:t>
            </a:r>
            <a:r>
              <a:rPr lang="de-DE" dirty="0" err="1"/>
              <a:t>Clasica</a:t>
            </a:r>
            <a:r>
              <a:rPr lang="de-DE" dirty="0"/>
              <a:t> 2021 - ARG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A3B829-13B7-E042-B406-2B3CCDDE9B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Mendoza</a:t>
            </a:r>
          </a:p>
          <a:p>
            <a:r>
              <a:rPr lang="de-DE" dirty="0"/>
              <a:t>100 % </a:t>
            </a:r>
            <a:r>
              <a:rPr lang="de-DE" dirty="0" err="1"/>
              <a:t>Bonarda</a:t>
            </a:r>
            <a:endParaRPr lang="de-DE" dirty="0"/>
          </a:p>
          <a:p>
            <a:r>
              <a:rPr lang="de-DE" dirty="0"/>
              <a:t>Reifung in Betonbottichen</a:t>
            </a:r>
          </a:p>
          <a:p>
            <a:r>
              <a:rPr lang="de-DE" dirty="0"/>
              <a:t>13,5 %</a:t>
            </a:r>
          </a:p>
          <a:p>
            <a:r>
              <a:rPr lang="de-DE" dirty="0"/>
              <a:t>N: würzig, </a:t>
            </a:r>
            <a:r>
              <a:rPr lang="de-DE" dirty="0" err="1"/>
              <a:t>dunkelbeerig</a:t>
            </a:r>
            <a:r>
              <a:rPr lang="de-DE" dirty="0"/>
              <a:t>, Schwarzkirsche, dunkle Schoko, Lakritz, Vanille</a:t>
            </a:r>
          </a:p>
          <a:p>
            <a:r>
              <a:rPr lang="de-DE" dirty="0"/>
              <a:t>G: würzig, </a:t>
            </a:r>
            <a:r>
              <a:rPr lang="de-DE" dirty="0" err="1"/>
              <a:t>kräutrig</a:t>
            </a:r>
            <a:r>
              <a:rPr lang="de-DE" dirty="0"/>
              <a:t>(Salbei, Rosmarin), Maulbeere, trinkfreudig</a:t>
            </a:r>
          </a:p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12B8B76-27AE-704A-9084-D4E5332D5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6821" y="2125663"/>
            <a:ext cx="98234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0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22754A-4DC5-F848-B6BE-930ED25A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CC4C87-EEF5-3B4D-85CA-73F82D99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24169"/>
          </a:xfrm>
        </p:spPr>
        <p:txBody>
          <a:bodyPr/>
          <a:lstStyle/>
          <a:p>
            <a:r>
              <a:rPr lang="de-DE" dirty="0" err="1"/>
              <a:t>Coquimbo</a:t>
            </a:r>
            <a:r>
              <a:rPr lang="de-DE" dirty="0"/>
              <a:t>-, </a:t>
            </a:r>
            <a:r>
              <a:rPr lang="de-DE" dirty="0" err="1"/>
              <a:t>Aconcagua</a:t>
            </a:r>
            <a:r>
              <a:rPr lang="de-DE" dirty="0"/>
              <a:t>-, Central-, Southern-Valley</a:t>
            </a:r>
          </a:p>
          <a:p>
            <a:r>
              <a:rPr lang="de-DE" dirty="0" err="1"/>
              <a:t>Maipo</a:t>
            </a:r>
            <a:r>
              <a:rPr lang="de-DE" dirty="0"/>
              <a:t>, </a:t>
            </a:r>
            <a:r>
              <a:rPr lang="de-DE" dirty="0" err="1"/>
              <a:t>Rapel</a:t>
            </a:r>
            <a:r>
              <a:rPr lang="de-DE" dirty="0"/>
              <a:t>, </a:t>
            </a:r>
            <a:r>
              <a:rPr lang="de-DE" dirty="0" err="1"/>
              <a:t>Curico</a:t>
            </a:r>
            <a:r>
              <a:rPr lang="de-DE" dirty="0"/>
              <a:t>, Maule, </a:t>
            </a:r>
            <a:r>
              <a:rPr lang="de-DE" dirty="0" err="1"/>
              <a:t>Aconcagua</a:t>
            </a:r>
            <a:endParaRPr lang="de-DE" dirty="0"/>
          </a:p>
          <a:p>
            <a:r>
              <a:rPr lang="de-DE" dirty="0"/>
              <a:t>Cool </a:t>
            </a:r>
            <a:r>
              <a:rPr lang="de-DE" dirty="0" err="1"/>
              <a:t>Climate</a:t>
            </a:r>
            <a:r>
              <a:rPr lang="de-DE" dirty="0"/>
              <a:t>: Casablanca V., San Antonio</a:t>
            </a:r>
          </a:p>
          <a:p>
            <a:r>
              <a:rPr lang="de-DE" dirty="0"/>
              <a:t>600 - 1000m</a:t>
            </a:r>
          </a:p>
          <a:p>
            <a:r>
              <a:rPr lang="de-DE" dirty="0"/>
              <a:t>205.000 ha</a:t>
            </a:r>
          </a:p>
          <a:p>
            <a:r>
              <a:rPr lang="de-DE" dirty="0"/>
              <a:t>12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70% Export</a:t>
            </a:r>
          </a:p>
          <a:p>
            <a:r>
              <a:rPr lang="de-DE" dirty="0"/>
              <a:t>CS, </a:t>
            </a:r>
            <a:r>
              <a:rPr lang="de-DE" dirty="0" err="1"/>
              <a:t>Carmenére</a:t>
            </a:r>
            <a:r>
              <a:rPr lang="de-DE" dirty="0"/>
              <a:t>, SB</a:t>
            </a:r>
          </a:p>
          <a:p>
            <a:r>
              <a:rPr lang="de-DE" dirty="0"/>
              <a:t>Würzige RW, aromatische WW</a:t>
            </a:r>
          </a:p>
          <a:p>
            <a:r>
              <a:rPr lang="de-DE" dirty="0" err="1"/>
              <a:t>Almaviva</a:t>
            </a:r>
            <a:r>
              <a:rPr lang="de-DE" dirty="0"/>
              <a:t>, Montes, </a:t>
            </a:r>
            <a:r>
              <a:rPr lang="de-DE" dirty="0" err="1"/>
              <a:t>Errazuriz</a:t>
            </a:r>
            <a:r>
              <a:rPr lang="de-DE" dirty="0"/>
              <a:t>, </a:t>
            </a:r>
            <a:r>
              <a:rPr lang="de-DE" dirty="0" err="1"/>
              <a:t>Lapostolle</a:t>
            </a:r>
            <a:r>
              <a:rPr lang="de-DE" dirty="0"/>
              <a:t>, Concha </a:t>
            </a:r>
            <a:r>
              <a:rPr lang="de-DE" dirty="0" err="1"/>
              <a:t>y</a:t>
            </a:r>
            <a:r>
              <a:rPr lang="de-DE" dirty="0"/>
              <a:t> </a:t>
            </a:r>
            <a:r>
              <a:rPr lang="de-DE" dirty="0" err="1"/>
              <a:t>Toro</a:t>
            </a:r>
            <a:r>
              <a:rPr lang="de-DE" dirty="0"/>
              <a:t>, Los Vascos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265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12ED8F-0530-1142-9B5A-965E4498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79" y="623944"/>
            <a:ext cx="6932865" cy="54003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D31BEF-835E-6849-9961-352169F64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6" y="63664"/>
            <a:ext cx="2917830" cy="66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6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4F5F1-5C71-1F41-982D-CC76F700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 Martino - </a:t>
            </a:r>
            <a:r>
              <a:rPr lang="de-DE" dirty="0" err="1"/>
              <a:t>Carmenere</a:t>
            </a:r>
            <a:r>
              <a:rPr lang="de-DE" dirty="0"/>
              <a:t> Alto de </a:t>
            </a:r>
            <a:r>
              <a:rPr lang="de-DE" dirty="0" err="1"/>
              <a:t>Piedras</a:t>
            </a:r>
            <a:r>
              <a:rPr lang="de-DE" dirty="0"/>
              <a:t> D.O. </a:t>
            </a:r>
            <a:r>
              <a:rPr lang="de-DE" dirty="0" err="1"/>
              <a:t>Maipo</a:t>
            </a:r>
            <a:r>
              <a:rPr lang="de-DE" dirty="0"/>
              <a:t> Valley 2021 - CHI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BE1194-7901-A545-86C6-27C29204B5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err="1"/>
              <a:t>Maipo</a:t>
            </a:r>
            <a:r>
              <a:rPr lang="de-DE" dirty="0"/>
              <a:t> Valley</a:t>
            </a:r>
          </a:p>
          <a:p>
            <a:r>
              <a:rPr lang="de-DE" dirty="0"/>
              <a:t>100 % </a:t>
            </a:r>
            <a:r>
              <a:rPr lang="de-DE" dirty="0" err="1"/>
              <a:t>Carmenere</a:t>
            </a:r>
            <a:r>
              <a:rPr lang="de-DE" dirty="0"/>
              <a:t> (15 % CF)</a:t>
            </a:r>
          </a:p>
          <a:p>
            <a:r>
              <a:rPr lang="de-DE" dirty="0"/>
              <a:t>13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Vergärung mit reifen Rappen,    20 M in </a:t>
            </a:r>
            <a:r>
              <a:rPr lang="de-DE" dirty="0" err="1"/>
              <a:t>gr.</a:t>
            </a:r>
            <a:r>
              <a:rPr lang="de-DE" dirty="0"/>
              <a:t> Holz (5.000 L)</a:t>
            </a:r>
          </a:p>
          <a:p>
            <a:r>
              <a:rPr lang="de-DE" dirty="0"/>
              <a:t>N: Schwarzkirsche, Lakritze, Marzipan, Vanille</a:t>
            </a:r>
          </a:p>
          <a:p>
            <a:r>
              <a:rPr lang="de-DE" dirty="0"/>
              <a:t>G: süße rote Kirsche, Himbeere, Cassis, Lakritze, Pfeffer, pikant würzig, samtiges T</a:t>
            </a:r>
          </a:p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193A171-AD33-7046-9650-16C217534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79491" y="2125663"/>
            <a:ext cx="93700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44F69-7CA8-9541-ADDD-C273B409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Michelini</a:t>
            </a:r>
            <a:r>
              <a:rPr lang="de-DE" dirty="0"/>
              <a:t> i </a:t>
            </a:r>
            <a:r>
              <a:rPr lang="de-DE" dirty="0" err="1"/>
              <a:t>Mufatto</a:t>
            </a:r>
            <a:r>
              <a:rPr lang="de-DE" dirty="0"/>
              <a:t> Mendoza - La </a:t>
            </a:r>
            <a:r>
              <a:rPr lang="de-DE" dirty="0" err="1"/>
              <a:t>Cautiva</a:t>
            </a:r>
            <a:r>
              <a:rPr lang="de-DE" dirty="0"/>
              <a:t> </a:t>
            </a:r>
            <a:r>
              <a:rPr lang="de-DE" dirty="0" err="1"/>
              <a:t>Malbec</a:t>
            </a:r>
            <a:r>
              <a:rPr lang="de-DE" dirty="0"/>
              <a:t> 2021 - ARG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364757-F873-0948-B669-D13FB9C594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Auf 1600m in </a:t>
            </a:r>
            <a:r>
              <a:rPr lang="de-DE" dirty="0" err="1"/>
              <a:t>Gualtallary</a:t>
            </a:r>
            <a:endParaRPr lang="de-DE" dirty="0"/>
          </a:p>
          <a:p>
            <a:r>
              <a:rPr lang="de-DE" dirty="0"/>
              <a:t>100 % </a:t>
            </a:r>
            <a:r>
              <a:rPr lang="de-DE" dirty="0" err="1"/>
              <a:t>Malbec</a:t>
            </a:r>
            <a:endParaRPr lang="de-DE" dirty="0"/>
          </a:p>
          <a:p>
            <a:r>
              <a:rPr lang="de-DE" dirty="0"/>
              <a:t>13,5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15 M in gebrauchten franz. Barr.</a:t>
            </a:r>
          </a:p>
          <a:p>
            <a:r>
              <a:rPr lang="de-DE" dirty="0"/>
              <a:t>Süß, würzig, balsamisch, Walderdbeere, Wassermelone, Pflaume, Veilchen, Tabak, </a:t>
            </a:r>
            <a:r>
              <a:rPr lang="de-DE" dirty="0" err="1"/>
              <a:t>minzige</a:t>
            </a:r>
            <a:r>
              <a:rPr lang="de-DE" dirty="0"/>
              <a:t> Frische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E8D9865-DF14-2A48-899F-F20668248D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0148" y="2125663"/>
            <a:ext cx="109569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7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5184B-BC13-7D4F-AD1A-78F7857E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Worst</a:t>
            </a:r>
            <a:r>
              <a:rPr lang="de-DE" dirty="0"/>
              <a:t> Case         -            Best Case …..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ACCA548-356F-BE4A-BF32-5E9162D0EE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119" y="2027238"/>
            <a:ext cx="2387600" cy="340360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70BF8E-5405-1B46-BD1E-0B1A1D037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80162" y="2027238"/>
            <a:ext cx="3020878" cy="29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5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991F46-1D89-E24E-911B-E5AD4F2B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60" y="578734"/>
            <a:ext cx="5379086" cy="58047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402722-40FE-CC44-A0BA-6F0E4FB0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58" y="52086"/>
            <a:ext cx="47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5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CB2D8-8B0F-DC42-BF68-4AC78670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URUGUAY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A85BC2-3DB1-AF42-8E5E-A746F98B5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Canelones</a:t>
            </a:r>
            <a:r>
              <a:rPr lang="de-DE" dirty="0"/>
              <a:t>, Montevideo, Colonia, San José</a:t>
            </a:r>
          </a:p>
          <a:p>
            <a:r>
              <a:rPr lang="de-DE" dirty="0"/>
              <a:t>9.000 ha</a:t>
            </a:r>
          </a:p>
          <a:p>
            <a:r>
              <a:rPr lang="de-DE" dirty="0"/>
              <a:t>0,55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25% Export</a:t>
            </a:r>
          </a:p>
          <a:p>
            <a:r>
              <a:rPr lang="de-DE" dirty="0"/>
              <a:t>Tannat (35%), ME, CH</a:t>
            </a:r>
          </a:p>
          <a:p>
            <a:r>
              <a:rPr lang="de-DE" dirty="0"/>
              <a:t>Elegant, fruchtig, Struktur</a:t>
            </a:r>
          </a:p>
        </p:txBody>
      </p:sp>
    </p:spTree>
    <p:extLst>
      <p:ext uri="{BB962C8B-B14F-4D97-AF65-F5344CB8AC3E}">
        <p14:creationId xmlns:p14="http://schemas.microsoft.com/office/powerpoint/2010/main" val="170272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F82A0-4A7F-6D49-BEA3-060F9055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Alto de la </a:t>
            </a:r>
            <a:r>
              <a:rPr lang="de-DE" dirty="0" err="1"/>
              <a:t>Ballena</a:t>
            </a:r>
            <a:r>
              <a:rPr lang="de-DE" dirty="0"/>
              <a:t> - </a:t>
            </a:r>
            <a:r>
              <a:rPr lang="de-DE" dirty="0" err="1"/>
              <a:t>Reserva</a:t>
            </a:r>
            <a:r>
              <a:rPr lang="de-DE" dirty="0"/>
              <a:t> Tannat </a:t>
            </a:r>
            <a:r>
              <a:rPr lang="de-DE" dirty="0" err="1"/>
              <a:t>Viognier</a:t>
            </a:r>
            <a:r>
              <a:rPr lang="de-DE" dirty="0"/>
              <a:t> 2015  -  URU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2F1200-F7B4-DF49-BE41-3F7791A072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Maldonado</a:t>
            </a:r>
          </a:p>
          <a:p>
            <a:r>
              <a:rPr lang="de-DE" dirty="0"/>
              <a:t>85% Tannat, 15% </a:t>
            </a:r>
            <a:r>
              <a:rPr lang="de-DE" dirty="0" err="1"/>
              <a:t>Viognier</a:t>
            </a:r>
            <a:endParaRPr lang="de-DE" dirty="0"/>
          </a:p>
          <a:p>
            <a:r>
              <a:rPr lang="de-DE" dirty="0"/>
              <a:t>9 M neue amerik./franz. Eiche</a:t>
            </a:r>
          </a:p>
          <a:p>
            <a:r>
              <a:rPr lang="de-DE" dirty="0"/>
              <a:t>14,5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N: rote Früchte, exotische Gewürze, Vanille, Kokos</a:t>
            </a:r>
          </a:p>
          <a:p>
            <a:r>
              <a:rPr lang="de-DE" dirty="0"/>
              <a:t>G: saftige Früchte, samtig, angenehme T.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28D9E2-42C4-E640-B2BC-0D4778BF1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57642" y="2125663"/>
            <a:ext cx="118070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6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BF257-3937-BF4A-A361-AEF1A7A6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Antigua Bodega - </a:t>
            </a:r>
            <a:r>
              <a:rPr lang="de-DE" dirty="0" err="1"/>
              <a:t>Protagonista</a:t>
            </a:r>
            <a:r>
              <a:rPr lang="de-DE" dirty="0"/>
              <a:t> </a:t>
            </a:r>
            <a:r>
              <a:rPr lang="de-DE" dirty="0" err="1"/>
              <a:t>Blend</a:t>
            </a:r>
            <a:r>
              <a:rPr lang="de-DE" dirty="0"/>
              <a:t> 2020 - URU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22DA13-8123-9149-BA64-2581FB2EA1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err="1"/>
              <a:t>Canelones</a:t>
            </a:r>
            <a:endParaRPr lang="de-DE" dirty="0"/>
          </a:p>
          <a:p>
            <a:r>
              <a:rPr lang="de-DE" dirty="0"/>
              <a:t>30% </a:t>
            </a:r>
            <a:r>
              <a:rPr lang="de-DE" dirty="0" err="1"/>
              <a:t>Marselán</a:t>
            </a:r>
            <a:r>
              <a:rPr lang="de-DE" dirty="0"/>
              <a:t>, 30% SY, 40% CF</a:t>
            </a:r>
          </a:p>
          <a:p>
            <a:r>
              <a:rPr lang="de-DE" dirty="0"/>
              <a:t>Stahltank</a:t>
            </a:r>
          </a:p>
          <a:p>
            <a:r>
              <a:rPr lang="de-DE" dirty="0"/>
              <a:t>13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Rote Früchte, schwarze Johannisbeeren, saftig, klare T., reife Säure</a:t>
            </a:r>
          </a:p>
          <a:p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50E930A-985C-8045-B25B-3DE40550FC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03431" y="2125663"/>
            <a:ext cx="188912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87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7CDD9-226B-A54D-BE8F-E448A0B2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1484224" cy="1280890"/>
          </a:xfrm>
        </p:spPr>
        <p:txBody>
          <a:bodyPr/>
          <a:lstStyle/>
          <a:p>
            <a:r>
              <a:rPr lang="de-DE" dirty="0"/>
              <a:t>Klima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D09450-BADC-4844-B5DA-E0CAE0F1D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851" y="283648"/>
            <a:ext cx="3809983" cy="64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4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F3F5-9C6E-FC46-B72D-44025BB3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Chile - 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1BFE60-B6FE-4D4C-8CEC-18CBBD92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Zwischen Pazifik (</a:t>
            </a:r>
            <a:r>
              <a:rPr lang="de-DE" dirty="0" err="1"/>
              <a:t>Humboldstrom</a:t>
            </a:r>
            <a:r>
              <a:rPr lang="de-DE" dirty="0"/>
              <a:t>) und Anden</a:t>
            </a:r>
          </a:p>
          <a:p>
            <a:r>
              <a:rPr lang="de-DE" dirty="0" err="1"/>
              <a:t>Mediteran</a:t>
            </a:r>
            <a:r>
              <a:rPr lang="de-DE" dirty="0"/>
              <a:t>, warme u. trockene Sommer, niederschlagsreiche Winter</a:t>
            </a:r>
          </a:p>
          <a:p>
            <a:r>
              <a:rPr lang="de-DE" dirty="0"/>
              <a:t>1200 km Längstal mit vielen Flüssen (Schmelzwasser)</a:t>
            </a:r>
          </a:p>
          <a:p>
            <a:r>
              <a:rPr lang="de-DE" dirty="0"/>
              <a:t>600 bis 1000 m</a:t>
            </a:r>
          </a:p>
          <a:p>
            <a:r>
              <a:rPr lang="de-DE" dirty="0"/>
              <a:t>Heiße Tage, kühle Nächte (Fallwinde)</a:t>
            </a:r>
          </a:p>
          <a:p>
            <a:r>
              <a:rPr lang="de-DE" dirty="0"/>
              <a:t>Vergleich: zw. Nappa V. und Bordeaux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5543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1038-8181-DD43-9D56-50A621EE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Argentinien 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6AF4C2-7A66-D34A-BCBF-05228C459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Vielfältig - 500 - 2000 m</a:t>
            </a:r>
          </a:p>
          <a:p>
            <a:r>
              <a:rPr lang="de-DE" dirty="0"/>
              <a:t>Meist heiße Sommer ( bis 40 °), kühle Andenwinde ( bis 10 °)</a:t>
            </a:r>
          </a:p>
          <a:p>
            <a:r>
              <a:rPr lang="de-DE" dirty="0"/>
              <a:t>320 Sonnentage</a:t>
            </a:r>
          </a:p>
          <a:p>
            <a:r>
              <a:rPr lang="de-DE" dirty="0"/>
              <a:t>(Tröpfchen-) Bewässerung notwendig</a:t>
            </a:r>
          </a:p>
          <a:p>
            <a:r>
              <a:rPr lang="de-DE" dirty="0"/>
              <a:t>Ausgen. Rio </a:t>
            </a:r>
            <a:r>
              <a:rPr lang="de-DE" dirty="0" err="1"/>
              <a:t>Negro</a:t>
            </a:r>
            <a:r>
              <a:rPr lang="de-DE" dirty="0"/>
              <a:t>, </a:t>
            </a:r>
            <a:r>
              <a:rPr lang="de-DE" dirty="0" err="1"/>
              <a:t>Chubut</a:t>
            </a:r>
            <a:r>
              <a:rPr lang="de-DE" dirty="0"/>
              <a:t> (Patagonien - Cool </a:t>
            </a:r>
            <a:r>
              <a:rPr lang="de-DE" dirty="0" err="1"/>
              <a:t>Climate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2761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62735-F07B-FE45-97DB-216A7D45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Uruguay - 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131A6E-462E-F945-9B04-1683F7F03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Feucht und subtropisch warm</a:t>
            </a:r>
          </a:p>
          <a:p>
            <a:r>
              <a:rPr lang="de-DE" dirty="0"/>
              <a:t>Atlantik - Einfluss (kühler!)</a:t>
            </a:r>
          </a:p>
          <a:p>
            <a:r>
              <a:rPr lang="de-DE" dirty="0"/>
              <a:t>Ähnlich sonnig wie Argentinien</a:t>
            </a:r>
          </a:p>
          <a:p>
            <a:r>
              <a:rPr lang="de-DE" dirty="0"/>
              <a:t>Wesentlich niederschlagsreicher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565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06D0F-C95D-EB4A-AB04-A9EBB386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Bodega </a:t>
            </a:r>
            <a:r>
              <a:rPr lang="de-DE" dirty="0" err="1"/>
              <a:t>Chacra</a:t>
            </a:r>
            <a:r>
              <a:rPr lang="de-DE" dirty="0"/>
              <a:t> - </a:t>
            </a:r>
            <a:r>
              <a:rPr lang="de-DE" dirty="0" err="1"/>
              <a:t>Cincuenta</a:t>
            </a:r>
            <a:r>
              <a:rPr lang="de-DE" dirty="0"/>
              <a:t> Y </a:t>
            </a:r>
            <a:r>
              <a:rPr lang="de-DE" dirty="0" err="1"/>
              <a:t>Cinco</a:t>
            </a:r>
            <a:r>
              <a:rPr lang="de-DE" dirty="0"/>
              <a:t> 2022 - ARG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D09718-B88F-0847-BC49-3D87A18B6C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Patagonien</a:t>
            </a:r>
          </a:p>
          <a:p>
            <a:r>
              <a:rPr lang="de-DE" dirty="0"/>
              <a:t>100% PN</a:t>
            </a:r>
          </a:p>
          <a:p>
            <a:r>
              <a:rPr lang="de-DE" dirty="0"/>
              <a:t>12,5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14 M franz. Barr.</a:t>
            </a:r>
          </a:p>
          <a:p>
            <a:r>
              <a:rPr lang="de-DE" dirty="0" err="1"/>
              <a:t>Unfiltriert</a:t>
            </a:r>
            <a:endParaRPr lang="de-DE" dirty="0"/>
          </a:p>
          <a:p>
            <a:r>
              <a:rPr lang="de-DE" dirty="0"/>
              <a:t>Waldbeeren, grüner Pfeffer, mineralisch</a:t>
            </a:r>
          </a:p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288D9A9-51C5-904E-B851-6712787B1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3043" y="2125663"/>
            <a:ext cx="98990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C7A20-A674-4F43-BCA7-600C0944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B97A16-B00A-3046-B9F0-6C907B609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5 Weinbaugebiete</a:t>
            </a:r>
          </a:p>
          <a:p>
            <a:r>
              <a:rPr lang="de-DE" dirty="0"/>
              <a:t>Ähnlich zu Chile bzgl. Höhenlage, Ozean</a:t>
            </a:r>
          </a:p>
          <a:p>
            <a:r>
              <a:rPr lang="de-DE" dirty="0"/>
              <a:t>11.000 ha, 650.000 hl</a:t>
            </a:r>
          </a:p>
          <a:p>
            <a:r>
              <a:rPr lang="de-DE" dirty="0"/>
              <a:t>Kaum Export</a:t>
            </a:r>
          </a:p>
          <a:p>
            <a:r>
              <a:rPr lang="de-DE" dirty="0"/>
              <a:t>Zumeist </a:t>
            </a:r>
            <a:r>
              <a:rPr lang="de-DE" dirty="0" err="1"/>
              <a:t>Pisco</a:t>
            </a:r>
            <a:endParaRPr lang="de-DE" dirty="0"/>
          </a:p>
          <a:p>
            <a:r>
              <a:rPr lang="de-DE" dirty="0"/>
              <a:t>Traditionelle Weinbereitung</a:t>
            </a:r>
          </a:p>
          <a:p>
            <a:r>
              <a:rPr lang="de-DE" dirty="0"/>
              <a:t>Tannat, PV, </a:t>
            </a:r>
            <a:r>
              <a:rPr lang="de-DE" dirty="0" err="1"/>
              <a:t>Carmenére</a:t>
            </a:r>
            <a:r>
              <a:rPr lang="de-DE" dirty="0"/>
              <a:t>, </a:t>
            </a:r>
            <a:r>
              <a:rPr lang="de-DE" dirty="0" err="1"/>
              <a:t>Malbec</a:t>
            </a:r>
            <a:r>
              <a:rPr lang="de-DE" dirty="0"/>
              <a:t>, SB, 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32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EA229-C8EC-DD48-93BD-1C3FE99F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Miolo</a:t>
            </a:r>
            <a:r>
              <a:rPr lang="de-DE" dirty="0"/>
              <a:t> - </a:t>
            </a:r>
            <a:r>
              <a:rPr lang="de-DE" dirty="0" err="1"/>
              <a:t>Millesime</a:t>
            </a:r>
            <a:r>
              <a:rPr lang="de-DE" dirty="0"/>
              <a:t> Brut -BRA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53438B-D78D-584F-9B55-EEE982D43E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B9B35C7-B132-1344-9FEC-587E558C94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11698" y="1905000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7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19292F-5284-4B43-A4B7-57C0E667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676" y="664029"/>
            <a:ext cx="4428929" cy="56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49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3CECD-6294-A647-ACCB-2C18E717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Garage </a:t>
            </a:r>
            <a:r>
              <a:rPr lang="de-DE" dirty="0" err="1"/>
              <a:t>Wine</a:t>
            </a:r>
            <a:r>
              <a:rPr lang="de-DE" dirty="0"/>
              <a:t> - Las </a:t>
            </a:r>
            <a:r>
              <a:rPr lang="de-DE" dirty="0" err="1"/>
              <a:t>Higueras</a:t>
            </a:r>
            <a:r>
              <a:rPr lang="de-DE" dirty="0"/>
              <a:t> </a:t>
            </a:r>
            <a:r>
              <a:rPr lang="de-DE" dirty="0" err="1"/>
              <a:t>Vineyard</a:t>
            </a:r>
            <a:r>
              <a:rPr lang="de-DE" dirty="0"/>
              <a:t> CF Lot 112 2019 - CHI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001A1A-2ABA-394E-99F3-9DAFE64FF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5004768" cy="3777622"/>
          </a:xfrm>
        </p:spPr>
        <p:txBody>
          <a:bodyPr/>
          <a:lstStyle/>
          <a:p>
            <a:r>
              <a:rPr lang="de-DE" dirty="0"/>
              <a:t>Maule</a:t>
            </a:r>
          </a:p>
          <a:p>
            <a:r>
              <a:rPr lang="de-DE" dirty="0"/>
              <a:t>100% CF aus 116 Jahre wurzelechte alten Reben!</a:t>
            </a:r>
          </a:p>
          <a:p>
            <a:r>
              <a:rPr lang="de-DE" dirty="0"/>
              <a:t>24 M </a:t>
            </a:r>
            <a:r>
              <a:rPr lang="de-DE" dirty="0" err="1"/>
              <a:t>Alier</a:t>
            </a:r>
            <a:r>
              <a:rPr lang="de-DE" dirty="0"/>
              <a:t>-Eiche (2./3. Bel. - </a:t>
            </a:r>
            <a:r>
              <a:rPr lang="de-DE" dirty="0" err="1"/>
              <a:t>Almaviva</a:t>
            </a:r>
            <a:r>
              <a:rPr lang="de-DE" dirty="0"/>
              <a:t>)</a:t>
            </a:r>
          </a:p>
          <a:p>
            <a:r>
              <a:rPr lang="de-DE" dirty="0"/>
              <a:t>12,5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N: Veilchen, Brombeere, Kirsche, Tabak</a:t>
            </a:r>
          </a:p>
          <a:p>
            <a:r>
              <a:rPr lang="de-DE" dirty="0"/>
              <a:t>G: Himbeere, Kirsche, seidige T., </a:t>
            </a:r>
            <a:r>
              <a:rPr lang="de-DE" dirty="0" err="1"/>
              <a:t>kräutrige</a:t>
            </a:r>
            <a:r>
              <a:rPr lang="de-DE" dirty="0"/>
              <a:t> Würze, Minze, etwas Orange, Pfirsich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CFDD5B-2A63-DB43-ACE6-A6584063F8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3926" y="2125663"/>
            <a:ext cx="108813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61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6F6FA-4091-004F-8F0B-CAC062C2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Matias </a:t>
            </a:r>
            <a:r>
              <a:rPr lang="de-DE" dirty="0" err="1"/>
              <a:t>Riccitelli</a:t>
            </a:r>
            <a:r>
              <a:rPr lang="de-DE" dirty="0"/>
              <a:t> - </a:t>
            </a:r>
            <a:r>
              <a:rPr lang="de-DE" dirty="0" err="1"/>
              <a:t>Vinedos</a:t>
            </a:r>
            <a:r>
              <a:rPr lang="de-DE" dirty="0"/>
              <a:t> de Montana Cabernet Franc 2021 - ARG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06887C-EEAC-B242-ACA5-160E2BE14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5528877" cy="3777622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Mendoza - </a:t>
            </a:r>
            <a:r>
              <a:rPr lang="de-DE" dirty="0" err="1"/>
              <a:t>Uco</a:t>
            </a:r>
            <a:r>
              <a:rPr lang="de-DE" dirty="0"/>
              <a:t> Valley (1300 - 1500m)</a:t>
            </a:r>
          </a:p>
          <a:p>
            <a:r>
              <a:rPr lang="de-DE" dirty="0"/>
              <a:t>Gärung in kl. Beton, 16 M in franz. Holzfudern</a:t>
            </a:r>
          </a:p>
          <a:p>
            <a:r>
              <a:rPr lang="de-DE" dirty="0"/>
              <a:t>14,0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N: saftig, Schwarzkirsche, </a:t>
            </a:r>
            <a:r>
              <a:rPr lang="de-DE" dirty="0" err="1"/>
              <a:t>Amarena</a:t>
            </a:r>
            <a:r>
              <a:rPr lang="de-DE" dirty="0"/>
              <a:t> Kirschen, Brombeere, Minze, Tabak, grüner Pfeffer</a:t>
            </a:r>
          </a:p>
          <a:p>
            <a:r>
              <a:rPr lang="de-DE" dirty="0"/>
              <a:t>G: intensiv saftig w.o., feine T., Mokka und Bitterschoko im Nachhall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9D3BFB-0E7F-F942-827D-5C18123DD7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71934" y="2125663"/>
            <a:ext cx="95211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4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AB253-1B28-3947-903E-ED357078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BRASILIEN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D1BCA1-72A5-5645-86B4-A2926977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Serra </a:t>
            </a:r>
            <a:r>
              <a:rPr lang="de-DE" dirty="0" err="1"/>
              <a:t>Gaucha</a:t>
            </a:r>
            <a:r>
              <a:rPr lang="de-DE" dirty="0"/>
              <a:t> (Vale dos </a:t>
            </a:r>
            <a:r>
              <a:rPr lang="de-DE" dirty="0" err="1"/>
              <a:t>Vinhedos</a:t>
            </a:r>
            <a:r>
              <a:rPr lang="de-DE" dirty="0"/>
              <a:t>), </a:t>
            </a:r>
            <a:r>
              <a:rPr lang="de-DE" dirty="0" err="1"/>
              <a:t>Campanha</a:t>
            </a:r>
            <a:r>
              <a:rPr lang="de-DE" dirty="0"/>
              <a:t>, Serra do </a:t>
            </a:r>
            <a:r>
              <a:rPr lang="de-DE" dirty="0" err="1"/>
              <a:t>Sudeste</a:t>
            </a:r>
            <a:endParaRPr lang="de-DE" dirty="0"/>
          </a:p>
          <a:p>
            <a:r>
              <a:rPr lang="de-DE" dirty="0"/>
              <a:t>Vale do Sao Francisco am 8. BG</a:t>
            </a:r>
          </a:p>
          <a:p>
            <a:r>
              <a:rPr lang="de-DE" dirty="0"/>
              <a:t>85.000 ha, </a:t>
            </a:r>
            <a:r>
              <a:rPr lang="de-DE" dirty="0" err="1"/>
              <a:t>dav</a:t>
            </a:r>
            <a:r>
              <a:rPr lang="de-DE" dirty="0"/>
              <a:t>. 10.000 f. Qualitätswein</a:t>
            </a:r>
          </a:p>
          <a:p>
            <a:r>
              <a:rPr lang="de-DE" dirty="0"/>
              <a:t>4,5 </a:t>
            </a:r>
            <a:r>
              <a:rPr lang="de-DE" dirty="0" err="1"/>
              <a:t>Mio</a:t>
            </a:r>
            <a:r>
              <a:rPr lang="de-DE" dirty="0"/>
              <a:t> hl (0,5 </a:t>
            </a:r>
            <a:r>
              <a:rPr lang="de-DE" dirty="0" err="1"/>
              <a:t>Mio</a:t>
            </a:r>
            <a:r>
              <a:rPr lang="de-DE" dirty="0"/>
              <a:t>)</a:t>
            </a:r>
          </a:p>
          <a:p>
            <a:r>
              <a:rPr lang="de-DE" dirty="0"/>
              <a:t>CS, ME, CH</a:t>
            </a:r>
          </a:p>
          <a:p>
            <a:r>
              <a:rPr lang="de-DE" dirty="0"/>
              <a:t>Schaumwein (CH, PN)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31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3CDC3C9-3CF3-1444-8362-AE4DABDE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92" y="49414"/>
            <a:ext cx="5201850" cy="67063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E372F24-39F2-0A42-8940-C82B36678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10" y="590309"/>
            <a:ext cx="5606390" cy="57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6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00F-2E9D-6740-8E3E-33691E01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Miolo</a:t>
            </a:r>
            <a:r>
              <a:rPr lang="de-DE" dirty="0"/>
              <a:t> - Lote 43 - BRA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19B67B-500E-3345-868A-B4F6E97E9A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Ital. Einwanderer</a:t>
            </a:r>
          </a:p>
          <a:p>
            <a:r>
              <a:rPr lang="de-DE" dirty="0"/>
              <a:t>1. </a:t>
            </a:r>
            <a:r>
              <a:rPr lang="de-DE" dirty="0" err="1"/>
              <a:t>klassif</a:t>
            </a:r>
            <a:r>
              <a:rPr lang="de-DE" dirty="0"/>
              <a:t>. Weinregion BRA</a:t>
            </a:r>
          </a:p>
          <a:p>
            <a:r>
              <a:rPr lang="de-DE" dirty="0"/>
              <a:t>CS, ME</a:t>
            </a:r>
          </a:p>
          <a:p>
            <a:r>
              <a:rPr lang="de-DE" dirty="0"/>
              <a:t>12 M franz./amerik. Eiche</a:t>
            </a:r>
          </a:p>
          <a:p>
            <a:r>
              <a:rPr lang="de-DE" dirty="0"/>
              <a:t>15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Pflaume, Tabak, Trüffel, Kakao, Nelken</a:t>
            </a:r>
          </a:p>
          <a:p>
            <a:r>
              <a:rPr lang="de-DE" dirty="0"/>
              <a:t>Runde Tannine, feine Säure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8E36EF-58C3-944D-9069-B718ABDE6E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2125663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55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81BDB-4399-0B4E-B1B4-C952BB2E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Vina</a:t>
            </a:r>
            <a:r>
              <a:rPr lang="de-DE" dirty="0"/>
              <a:t> </a:t>
            </a:r>
            <a:r>
              <a:rPr lang="de-DE" dirty="0" err="1"/>
              <a:t>Almaviva</a:t>
            </a:r>
            <a:r>
              <a:rPr lang="de-DE" dirty="0"/>
              <a:t> - </a:t>
            </a:r>
            <a:r>
              <a:rPr lang="de-DE" dirty="0" err="1"/>
              <a:t>Epu</a:t>
            </a:r>
            <a:r>
              <a:rPr lang="de-DE" dirty="0"/>
              <a:t> 2021 -  CHI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46CBD2-6BAB-2644-A8E5-90E6FD54F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Valle Central</a:t>
            </a:r>
          </a:p>
          <a:p>
            <a:r>
              <a:rPr lang="de-DE" dirty="0"/>
              <a:t>80% CS, 15% </a:t>
            </a:r>
            <a:r>
              <a:rPr lang="de-DE" dirty="0" err="1"/>
              <a:t>Carmenere</a:t>
            </a:r>
            <a:r>
              <a:rPr lang="de-DE" dirty="0"/>
              <a:t>, 5% ME</a:t>
            </a:r>
          </a:p>
          <a:p>
            <a:r>
              <a:rPr lang="de-DE" dirty="0"/>
              <a:t>Zweitwein</a:t>
            </a:r>
          </a:p>
          <a:p>
            <a:r>
              <a:rPr lang="de-DE" dirty="0"/>
              <a:t>15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frische, intensive Frucht, schwarze Johannisbeeren, rote Beeren, Vanille, weiche 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E4F003-0ED5-224B-AA39-2AE37AD2A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2125663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4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EC62B8-EE9C-8540-93C4-8F034164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1" y="359485"/>
            <a:ext cx="6111240" cy="61112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C981C7B-3A8A-BC44-AE66-4726479851C3}"/>
              </a:ext>
            </a:extLst>
          </p:cNvPr>
          <p:cNvSpPr txBox="1"/>
          <p:nvPr/>
        </p:nvSpPr>
        <p:spPr>
          <a:xfrm>
            <a:off x="9176273" y="2495774"/>
            <a:ext cx="257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DANKE !!!</a:t>
            </a:r>
          </a:p>
        </p:txBody>
      </p:sp>
    </p:spTree>
    <p:extLst>
      <p:ext uri="{BB962C8B-B14F-4D97-AF65-F5344CB8AC3E}">
        <p14:creationId xmlns:p14="http://schemas.microsoft.com/office/powerpoint/2010/main" val="2810035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A9C88C2-11CB-5C40-807E-9989BA0A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23" y="178697"/>
            <a:ext cx="6350000" cy="635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58F9B4D-A5A3-9B49-B6B6-DACDECBD4E27}"/>
              </a:ext>
            </a:extLst>
          </p:cNvPr>
          <p:cNvSpPr txBox="1"/>
          <p:nvPr/>
        </p:nvSpPr>
        <p:spPr>
          <a:xfrm>
            <a:off x="9176273" y="2721685"/>
            <a:ext cx="2603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07. Dezember</a:t>
            </a:r>
          </a:p>
          <a:p>
            <a:r>
              <a:rPr lang="de-DE" sz="2400" b="1" dirty="0"/>
              <a:t>18.30 Uhr</a:t>
            </a:r>
          </a:p>
          <a:p>
            <a:r>
              <a:rPr lang="de-DE" sz="2400" b="1" dirty="0"/>
              <a:t>Goldener Löwe</a:t>
            </a:r>
          </a:p>
        </p:txBody>
      </p:sp>
    </p:spTree>
    <p:extLst>
      <p:ext uri="{BB962C8B-B14F-4D97-AF65-F5344CB8AC3E}">
        <p14:creationId xmlns:p14="http://schemas.microsoft.com/office/powerpoint/2010/main" val="3950235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FF15CFC-2708-FE46-ADB2-D155F84D9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03" y="0"/>
            <a:ext cx="485775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B9FCA8-1921-D14A-8C95-E0C97EB94BB1}"/>
              </a:ext>
            </a:extLst>
          </p:cNvPr>
          <p:cNvSpPr txBox="1"/>
          <p:nvPr/>
        </p:nvSpPr>
        <p:spPr>
          <a:xfrm>
            <a:off x="7438353" y="2420471"/>
            <a:ext cx="47536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Party LET Plain" pitchFamily="2" charset="0"/>
              </a:rPr>
              <a:t>Danke für eure Aufmerksamkeit und  ….</a:t>
            </a:r>
          </a:p>
          <a:p>
            <a:endParaRPr lang="de-DE" sz="3600" b="1" dirty="0">
              <a:latin typeface="Party LET Plain" pitchFamily="2" charset="0"/>
            </a:endParaRPr>
          </a:p>
          <a:p>
            <a:endParaRPr lang="de-DE" sz="3600" b="1" dirty="0">
              <a:latin typeface="Party LET Plain" pitchFamily="2" charset="0"/>
            </a:endParaRPr>
          </a:p>
          <a:p>
            <a:r>
              <a:rPr lang="de-DE" sz="3600" b="1" dirty="0">
                <a:latin typeface="Party LET Plain" pitchFamily="2" charset="0"/>
              </a:rPr>
              <a:t>…. kommt gut nach Hause</a:t>
            </a:r>
          </a:p>
        </p:txBody>
      </p:sp>
    </p:spTree>
    <p:extLst>
      <p:ext uri="{BB962C8B-B14F-4D97-AF65-F5344CB8AC3E}">
        <p14:creationId xmlns:p14="http://schemas.microsoft.com/office/powerpoint/2010/main" val="192649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84371-36AC-8E43-96E8-5D181785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Subkontinent Südamerika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68556B-574C-E24B-BC5B-70BD73AC6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967" y="446088"/>
            <a:ext cx="4103691" cy="541496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D96998-7816-2E4E-8466-487746F7D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13 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17,843.000 km2 = 12% weltweit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440 </a:t>
            </a:r>
            <a:r>
              <a:rPr lang="de-DE" sz="1800" dirty="0" err="1"/>
              <a:t>Mio</a:t>
            </a:r>
            <a:r>
              <a:rPr lang="de-DE" sz="1800" dirty="0"/>
              <a:t> Einwohner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654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5547-8380-8C4E-A67F-B1435407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Südamerika - Weinkontinent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80436D-CA12-CD40-A285-B46D32AC0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Spanische + </a:t>
            </a:r>
            <a:r>
              <a:rPr lang="de-DE" dirty="0" err="1"/>
              <a:t>portug</a:t>
            </a:r>
            <a:r>
              <a:rPr lang="de-DE" dirty="0"/>
              <a:t>. </a:t>
            </a:r>
            <a:r>
              <a:rPr lang="de-DE" dirty="0" err="1"/>
              <a:t>Conquistadores</a:t>
            </a:r>
            <a:r>
              <a:rPr lang="de-DE" dirty="0"/>
              <a:t> im 16. </a:t>
            </a:r>
            <a:r>
              <a:rPr lang="de-DE" dirty="0" err="1"/>
              <a:t>Jh</a:t>
            </a:r>
            <a:r>
              <a:rPr lang="de-DE" dirty="0"/>
              <a:t> (von Mexiko ausgehend)</a:t>
            </a:r>
          </a:p>
          <a:p>
            <a:r>
              <a:rPr lang="de-DE" dirty="0"/>
              <a:t>Hernando Cortez (1519) - Franziskaner (1540) - </a:t>
            </a:r>
            <a:r>
              <a:rPr lang="de-DE" dirty="0" err="1"/>
              <a:t>Missión</a:t>
            </a:r>
            <a:r>
              <a:rPr lang="de-DE" dirty="0"/>
              <a:t> (</a:t>
            </a:r>
            <a:r>
              <a:rPr lang="de-DE" dirty="0" err="1"/>
              <a:t>Criolla</a:t>
            </a:r>
            <a:r>
              <a:rPr lang="de-DE" dirty="0"/>
              <a:t> </a:t>
            </a:r>
            <a:r>
              <a:rPr lang="de-DE" dirty="0" err="1"/>
              <a:t>Chica</a:t>
            </a:r>
            <a:r>
              <a:rPr lang="de-DE" dirty="0"/>
              <a:t>)</a:t>
            </a:r>
          </a:p>
          <a:p>
            <a:r>
              <a:rPr lang="de-DE" dirty="0"/>
              <a:t>Europäische Auswanderer</a:t>
            </a:r>
          </a:p>
          <a:p>
            <a:r>
              <a:rPr lang="de-DE" dirty="0"/>
              <a:t>Zweitgrößter Weinkontinent</a:t>
            </a:r>
          </a:p>
          <a:p>
            <a:r>
              <a:rPr lang="de-DE" dirty="0"/>
              <a:t>2022: 530.000 ha, dav.430.000 ha für Wein (6%)</a:t>
            </a:r>
          </a:p>
          <a:p>
            <a:r>
              <a:rPr lang="de-DE" dirty="0"/>
              <a:t>15,5 </a:t>
            </a:r>
            <a:r>
              <a:rPr lang="de-DE" dirty="0" err="1"/>
              <a:t>Mio</a:t>
            </a:r>
            <a:r>
              <a:rPr lang="de-DE" dirty="0"/>
              <a:t> Hl (8%)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98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512F1-C9FB-3B4C-88DE-C137E7A1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Südamerika´s</a:t>
            </a:r>
            <a:r>
              <a:rPr lang="de-DE" dirty="0"/>
              <a:t> Weinländer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90C363-4654-924B-8E29-351C1E92B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Argentinien 221.00 ha - 19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Chile 205.000 ha - 12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Brasilien 85.000 ha - 4,5 </a:t>
            </a:r>
            <a:r>
              <a:rPr lang="de-DE" dirty="0" err="1"/>
              <a:t>Mio</a:t>
            </a:r>
            <a:r>
              <a:rPr lang="de-DE" dirty="0"/>
              <a:t> hl</a:t>
            </a:r>
          </a:p>
          <a:p>
            <a:r>
              <a:rPr lang="de-DE" dirty="0"/>
              <a:t>Uruguay 9.000 ha - 550.000 hl</a:t>
            </a:r>
          </a:p>
          <a:p>
            <a:r>
              <a:rPr lang="de-DE" dirty="0"/>
              <a:t>Peru 11.000 ha</a:t>
            </a:r>
          </a:p>
        </p:txBody>
      </p:sp>
    </p:spTree>
    <p:extLst>
      <p:ext uri="{BB962C8B-B14F-4D97-AF65-F5344CB8AC3E}">
        <p14:creationId xmlns:p14="http://schemas.microsoft.com/office/powerpoint/2010/main" val="233647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711414-8B13-7C47-A2C8-B616F9CE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23" y="438265"/>
            <a:ext cx="10501377" cy="64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7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323182-1F4D-CB44-B6F7-68EA70E6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02" y="65519"/>
            <a:ext cx="5078692" cy="66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3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EA229-C8EC-DD48-93BD-1C3FE99F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Miolo</a:t>
            </a:r>
            <a:r>
              <a:rPr lang="de-DE" dirty="0"/>
              <a:t> - </a:t>
            </a:r>
            <a:r>
              <a:rPr lang="de-DE" dirty="0" err="1"/>
              <a:t>Millesime</a:t>
            </a:r>
            <a:r>
              <a:rPr lang="de-DE" dirty="0"/>
              <a:t> Brut -BRA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53438B-D78D-584F-9B55-EEE982D43E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Vale dos </a:t>
            </a:r>
            <a:r>
              <a:rPr lang="de-DE" dirty="0" err="1"/>
              <a:t>Vinhedos</a:t>
            </a:r>
            <a:endParaRPr lang="de-DE" dirty="0"/>
          </a:p>
          <a:p>
            <a:r>
              <a:rPr lang="de-DE" dirty="0"/>
              <a:t>nur in </a:t>
            </a:r>
            <a:r>
              <a:rPr lang="de-DE" dirty="0" err="1"/>
              <a:t>außergew</a:t>
            </a:r>
            <a:r>
              <a:rPr lang="de-DE" dirty="0"/>
              <a:t>. </a:t>
            </a:r>
            <a:r>
              <a:rPr lang="de-DE" dirty="0" err="1"/>
              <a:t>Jg</a:t>
            </a:r>
            <a:endParaRPr lang="de-DE" dirty="0"/>
          </a:p>
          <a:p>
            <a:r>
              <a:rPr lang="de-DE" dirty="0"/>
              <a:t>trad. Meth. - mind. 18 M auf Hefe</a:t>
            </a:r>
          </a:p>
          <a:p>
            <a:r>
              <a:rPr lang="de-DE" dirty="0"/>
              <a:t>Je 50% PN, CH</a:t>
            </a:r>
          </a:p>
          <a:p>
            <a:r>
              <a:rPr lang="de-DE" dirty="0"/>
              <a:t>RZ 10,13 </a:t>
            </a:r>
            <a:r>
              <a:rPr lang="de-DE" dirty="0" err="1"/>
              <a:t>g</a:t>
            </a:r>
            <a:r>
              <a:rPr lang="de-DE" dirty="0"/>
              <a:t>/L</a:t>
            </a:r>
          </a:p>
          <a:p>
            <a:r>
              <a:rPr lang="de-DE" dirty="0"/>
              <a:t>S 6,6 </a:t>
            </a:r>
            <a:r>
              <a:rPr lang="de-DE" dirty="0" err="1"/>
              <a:t>g</a:t>
            </a:r>
            <a:r>
              <a:rPr lang="de-DE" dirty="0"/>
              <a:t>/L</a:t>
            </a:r>
          </a:p>
          <a:p>
            <a:r>
              <a:rPr lang="de-DE" dirty="0"/>
              <a:t>12,5 </a:t>
            </a:r>
            <a:r>
              <a:rPr lang="de-DE" dirty="0" err="1"/>
              <a:t>Vol</a:t>
            </a:r>
            <a:r>
              <a:rPr lang="de-DE" dirty="0"/>
              <a:t>%</a:t>
            </a:r>
          </a:p>
          <a:p>
            <a:r>
              <a:rPr lang="de-DE" dirty="0"/>
              <a:t>N: Zitrusfrüchte, Birne Ananas, Honig, geröstetes Brot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B9B35C7-B132-1344-9FEC-587E558C94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2125663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64130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{1FE5A32B-BA86-4740-A12F-B4BB0B178D38}tf10001120</Template>
  <TotalTime>0</TotalTime>
  <Words>1174</Words>
  <Application>Microsoft Macintosh PowerPoint</Application>
  <PresentationFormat>Breitbild</PresentationFormat>
  <Paragraphs>201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Century Gothic</vt:lpstr>
      <vt:lpstr>Party LET Plain</vt:lpstr>
      <vt:lpstr>Wingdings 3</vt:lpstr>
      <vt:lpstr>Fetzen</vt:lpstr>
      <vt:lpstr> Eine Reise durch Südamerikas Weinwelt</vt:lpstr>
      <vt:lpstr>Worst Case         -            Best Case …..</vt:lpstr>
      <vt:lpstr>Miolo - Millesime Brut -BRA</vt:lpstr>
      <vt:lpstr>Subkontinent Südamerika</vt:lpstr>
      <vt:lpstr>Südamerika - Weinkontinent</vt:lpstr>
      <vt:lpstr>Südamerika´s Weinländer</vt:lpstr>
      <vt:lpstr>PowerPoint-Präsentation</vt:lpstr>
      <vt:lpstr>PowerPoint-Präsentation</vt:lpstr>
      <vt:lpstr>Miolo - Millesime Brut -BRA</vt:lpstr>
      <vt:lpstr>Michelini i Mufatto - Companía Uruguaya de Vinos de Mar Maldonado Albarino 2021 - URU</vt:lpstr>
      <vt:lpstr>Familia Zuccardi - Serie A Torrontes 2023  -  ARG</vt:lpstr>
      <vt:lpstr>PowerPoint-Präsentation</vt:lpstr>
      <vt:lpstr>ARGENTINIEN</vt:lpstr>
      <vt:lpstr>Garage Wine - Revival 2021 - CHI</vt:lpstr>
      <vt:lpstr>Altos Las Hormigas - Colonia Las Liebres Bonarda Clasica 2021 - ARG</vt:lpstr>
      <vt:lpstr>CHILE</vt:lpstr>
      <vt:lpstr>PowerPoint-Präsentation</vt:lpstr>
      <vt:lpstr>De Martino - Carmenere Alto de Piedras D.O. Maipo Valley 2021 - CHI</vt:lpstr>
      <vt:lpstr>Michelini i Mufatto Mendoza - La Cautiva Malbec 2021 - ARG</vt:lpstr>
      <vt:lpstr>PowerPoint-Präsentation</vt:lpstr>
      <vt:lpstr>URUGUAY</vt:lpstr>
      <vt:lpstr>Alto de la Ballena - Reserva Tannat Viognier 2015  -  URU</vt:lpstr>
      <vt:lpstr>Antigua Bodega - Protagonista Blend 2020 - URU</vt:lpstr>
      <vt:lpstr>Klima</vt:lpstr>
      <vt:lpstr>Chile - Klima</vt:lpstr>
      <vt:lpstr>Argentinien Klima</vt:lpstr>
      <vt:lpstr>Uruguay - Klima</vt:lpstr>
      <vt:lpstr>Bodega Chacra - Cincuenta Y Cinco 2022 - ARG</vt:lpstr>
      <vt:lpstr>PERU</vt:lpstr>
      <vt:lpstr>PowerPoint-Präsentation</vt:lpstr>
      <vt:lpstr>Garage Wine - Las Higueras Vineyard CF Lot 112 2019 - CHI</vt:lpstr>
      <vt:lpstr>Matias Riccitelli - Vinedos de Montana Cabernet Franc 2021 - ARG</vt:lpstr>
      <vt:lpstr>BRASILIEN</vt:lpstr>
      <vt:lpstr>PowerPoint-Präsentation</vt:lpstr>
      <vt:lpstr>Miolo - Lote 43 - BRA</vt:lpstr>
      <vt:lpstr>Vina Almaviva - Epu 2021 -  CHI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Südamerikas Weinwelt</dc:title>
  <dc:creator>Albin Ettinger</dc:creator>
  <cp:lastModifiedBy>Albin Ettinger</cp:lastModifiedBy>
  <cp:revision>55</cp:revision>
  <dcterms:created xsi:type="dcterms:W3CDTF">2024-09-09T10:40:42Z</dcterms:created>
  <dcterms:modified xsi:type="dcterms:W3CDTF">2024-11-15T14:26:15Z</dcterms:modified>
</cp:coreProperties>
</file>